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2" r:id="rId16"/>
    <p:sldId id="270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E9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1"/>
    <p:restoredTop sz="94666"/>
  </p:normalViewPr>
  <p:slideViewPr>
    <p:cSldViewPr snapToGrid="0">
      <p:cViewPr varScale="1">
        <p:scale>
          <a:sx n="115" d="100"/>
          <a:sy n="115" d="100"/>
        </p:scale>
        <p:origin x="57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64676-CECB-4751-B116-B2D625C3C753}" type="datetimeFigureOut">
              <a:rPr lang="ru-RU" smtClean="0"/>
              <a:t>10.06.2026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3B99B-4B2A-45D1-851E-E8F17D28E1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1173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64676-CECB-4751-B116-B2D625C3C753}" type="datetimeFigureOut">
              <a:rPr lang="ru-RU" smtClean="0"/>
              <a:t>10.06.2026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3B99B-4B2A-45D1-851E-E8F17D28E1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703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64676-CECB-4751-B116-B2D625C3C753}" type="datetimeFigureOut">
              <a:rPr lang="ru-RU" smtClean="0"/>
              <a:t>10.06.2026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3B99B-4B2A-45D1-851E-E8F17D28E1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0127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64676-CECB-4751-B116-B2D625C3C753}" type="datetimeFigureOut">
              <a:rPr lang="ru-RU" smtClean="0"/>
              <a:t>10.06.2026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3B99B-4B2A-45D1-851E-E8F17D28E1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7668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64676-CECB-4751-B116-B2D625C3C753}" type="datetimeFigureOut">
              <a:rPr lang="ru-RU" smtClean="0"/>
              <a:t>10.06.2026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3B99B-4B2A-45D1-851E-E8F17D28E1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0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64676-CECB-4751-B116-B2D625C3C753}" type="datetimeFigureOut">
              <a:rPr lang="ru-RU" smtClean="0"/>
              <a:t>10.06.2026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3B99B-4B2A-45D1-851E-E8F17D28E1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9690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64676-CECB-4751-B116-B2D625C3C753}" type="datetimeFigureOut">
              <a:rPr lang="ru-RU" smtClean="0"/>
              <a:t>10.06.2026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3B99B-4B2A-45D1-851E-E8F17D28E1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7838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64676-CECB-4751-B116-B2D625C3C753}" type="datetimeFigureOut">
              <a:rPr lang="ru-RU" smtClean="0"/>
              <a:t>10.06.2026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3B99B-4B2A-45D1-851E-E8F17D28E1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295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64676-CECB-4751-B116-B2D625C3C753}" type="datetimeFigureOut">
              <a:rPr lang="ru-RU" smtClean="0"/>
              <a:t>10.06.2026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3B99B-4B2A-45D1-851E-E8F17D28E1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750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64676-CECB-4751-B116-B2D625C3C753}" type="datetimeFigureOut">
              <a:rPr lang="ru-RU" smtClean="0"/>
              <a:t>10.06.2026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3B99B-4B2A-45D1-851E-E8F17D28E1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070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64676-CECB-4751-B116-B2D625C3C753}" type="datetimeFigureOut">
              <a:rPr lang="ru-RU" smtClean="0"/>
              <a:t>10.06.2026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3B99B-4B2A-45D1-851E-E8F17D28E1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8372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1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A64676-CECB-4751-B116-B2D625C3C753}" type="datetimeFigureOut">
              <a:rPr lang="ru-RU" smtClean="0"/>
              <a:t>10.06.2026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3B99B-4B2A-45D1-851E-E8F17D28E1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755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727199"/>
            <a:ext cx="9144000" cy="1782763"/>
          </a:xfrm>
          <a:solidFill>
            <a:srgbClr val="E8E9EB"/>
          </a:solidFill>
        </p:spPr>
        <p:txBody>
          <a:bodyPr/>
          <a:lstStyle/>
          <a:p>
            <a:r>
              <a:rPr lang="ru-RU" dirty="0">
                <a:latin typeface="Bahnschrift SemiBold Condensed" panose="020B0502040204020203" pitchFamily="34" charset="0"/>
              </a:rPr>
              <a:t>Разграничение «кражи» и «находки»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754553" y="5770880"/>
            <a:ext cx="5437447" cy="934720"/>
          </a:xfrm>
          <a:solidFill>
            <a:srgbClr val="E8E9EB"/>
          </a:solidFill>
        </p:spPr>
        <p:txBody>
          <a:bodyPr vert="horz" lIns="91440" tIns="45720" rIns="91440" bIns="45720" rtlCol="0" anchor="b">
            <a:normAutofit/>
          </a:bodyPr>
          <a:lstStyle/>
          <a:p>
            <a:pPr algn="just">
              <a:spcBef>
                <a:spcPct val="0"/>
              </a:spcBef>
            </a:pPr>
            <a:r>
              <a:rPr lang="ru-RU" sz="2800" dirty="0" err="1">
                <a:latin typeface="Bahnschrift SemiBold Condensed" panose="020B0502040204020203" pitchFamily="34" charset="0"/>
                <a:ea typeface="+mj-ea"/>
                <a:cs typeface="+mj-cs"/>
              </a:rPr>
              <a:t>Д.ю.н</a:t>
            </a:r>
            <a:r>
              <a:rPr lang="ru-RU" sz="2800" dirty="0">
                <a:latin typeface="Bahnschrift SemiBold Condensed" panose="020B0502040204020203" pitchFamily="34" charset="0"/>
                <a:ea typeface="+mj-ea"/>
                <a:cs typeface="+mj-cs"/>
              </a:rPr>
              <a:t>., профессор</a:t>
            </a:r>
          </a:p>
          <a:p>
            <a:pPr algn="just">
              <a:spcBef>
                <a:spcPct val="0"/>
              </a:spcBef>
            </a:pPr>
            <a:r>
              <a:rPr lang="ru-RU" sz="2800" dirty="0">
                <a:latin typeface="Bahnschrift SemiBold Condensed" panose="020B0502040204020203" pitchFamily="34" charset="0"/>
                <a:ea typeface="+mj-ea"/>
                <a:cs typeface="+mj-cs"/>
              </a:rPr>
              <a:t>Середа Ирина </a:t>
            </a:r>
            <a:r>
              <a:rPr lang="ru-RU" sz="2800" dirty="0" err="1">
                <a:latin typeface="Bahnschrift SemiBold Condensed" panose="020B0502040204020203" pitchFamily="34" charset="0"/>
                <a:ea typeface="+mj-ea"/>
                <a:cs typeface="+mj-cs"/>
              </a:rPr>
              <a:t>Миихайловна</a:t>
            </a:r>
            <a:endParaRPr lang="ru-RU" sz="2800" dirty="0">
              <a:latin typeface="Bahnschrift SemiBold Condensed" panose="020B0502040204020203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91637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9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0280" y="1348104"/>
            <a:ext cx="10713720" cy="3467735"/>
          </a:xfrm>
          <a:solidFill>
            <a:srgbClr val="E8E9EB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dirty="0">
                <a:latin typeface="Bahnschrift SemiBold Condensed" panose="020B0502040204020203" pitchFamily="34" charset="0"/>
              </a:rPr>
              <a:t>Постановление Конституционного Суда РФ от 12.01.2023 № 2-П «По делу о проверке конституционности статьи 227 Гражданского кодекса Российской Федерации, части первой и пункта 1 примечаний к статье 158 Уголовного кодекса Российской Федерации, статей 75, 87 и 88 Уголовно-процессуального кодекса Российской Федерации в связи с жалобами граждан А.В. </a:t>
            </a:r>
            <a:r>
              <a:rPr lang="ru-RU" sz="3200" dirty="0" err="1">
                <a:latin typeface="Bahnschrift SemiBold Condensed" panose="020B0502040204020203" pitchFamily="34" charset="0"/>
              </a:rPr>
              <a:t>Галимьяновой</a:t>
            </a:r>
            <a:r>
              <a:rPr lang="ru-RU" sz="3200" dirty="0">
                <a:latin typeface="Bahnschrift SemiBold Condensed" panose="020B0502040204020203" pitchFamily="34" charset="0"/>
              </a:rPr>
              <a:t> и В.С. </a:t>
            </a:r>
            <a:r>
              <a:rPr lang="ru-RU" sz="3200" dirty="0" err="1">
                <a:latin typeface="Bahnschrift SemiBold Condensed" panose="020B0502040204020203" pitchFamily="34" charset="0"/>
              </a:rPr>
              <a:t>Пузрякова</a:t>
            </a:r>
            <a:r>
              <a:rPr lang="ru-RU" sz="3200" dirty="0">
                <a:latin typeface="Bahnschrift SemiBold Condensed" panose="020B0502040204020203" pitchFamily="34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3729653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6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3640" y="657224"/>
            <a:ext cx="9799320" cy="5652135"/>
          </a:xfrm>
          <a:solidFill>
            <a:srgbClr val="E8E9EB"/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>
                <a:latin typeface="Bahnschrift SemiBold Condensed" panose="020B0502040204020203" pitchFamily="34" charset="0"/>
              </a:rPr>
              <a:t>Гражданский кодекс РФ прямо предусматривает обязанность лица, нашедшего потерянную вещь, немедленно уведомить об этом лицо, потерявшее ее, или собственника вещи, или кого-либо другого из известных ему лиц, имеющих право получить ее, и возвратить вещь этому лицу, а равно сдать вещь, найденную в помещении или на транспорте, лицу, представляющему владельца этого помещения или средства транспорта. </a:t>
            </a:r>
          </a:p>
          <a:p>
            <a:pPr marL="0" indent="0" algn="ctr">
              <a:buNone/>
            </a:pPr>
            <a:r>
              <a:rPr lang="ru-RU" dirty="0">
                <a:latin typeface="Bahnschrift SemiBold Condensed" panose="020B0502040204020203" pitchFamily="34" charset="0"/>
              </a:rPr>
              <a:t>При этом установление физического владения потерянной вещью представляет собой активную форму поведения в виде действия, которое само по себе не только не является противоправным, но и признается законодателем правомерным, а в отдельных случаях – даже подлежит судебной защите. Дальнейшее активное поведение лица, нашедшего вещь, исключает уголовную ответственность за ее хищение. Тем не менее </a:t>
            </a:r>
            <a:r>
              <a:rPr lang="ru-RU" dirty="0" err="1">
                <a:latin typeface="Bahnschrift SemiBold Condensed" panose="020B0502040204020203" pitchFamily="34" charset="0"/>
              </a:rPr>
              <a:t>несовершение</a:t>
            </a:r>
            <a:r>
              <a:rPr lang="ru-RU" dirty="0">
                <a:latin typeface="Bahnschrift SemiBold Condensed" panose="020B0502040204020203" pitchFamily="34" charset="0"/>
              </a:rPr>
              <a:t> таких активных действий, направленных на возвращение имущества владельцу, хотя и является по общему правилу неправомерным, но не предопределяет вывод о наличии признаков преступления.</a:t>
            </a:r>
          </a:p>
        </p:txBody>
      </p:sp>
    </p:spTree>
    <p:extLst>
      <p:ext uri="{BB962C8B-B14F-4D97-AF65-F5344CB8AC3E}">
        <p14:creationId xmlns:p14="http://schemas.microsoft.com/office/powerpoint/2010/main" val="14774888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6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63320" y="548640"/>
            <a:ext cx="10215880" cy="5963920"/>
          </a:xfrm>
          <a:solidFill>
            <a:srgbClr val="E8E9EB"/>
          </a:solidFill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dirty="0">
                <a:latin typeface="Bahnschrift SemiBold Condensed" panose="020B0502040204020203" pitchFamily="34" charset="0"/>
              </a:rPr>
              <a:t>В </a:t>
            </a:r>
            <a:r>
              <a:rPr lang="ru-RU" dirty="0" err="1">
                <a:latin typeface="Bahnschrift SemiBold Condensed" panose="020B0502040204020203" pitchFamily="34" charset="0"/>
              </a:rPr>
              <a:t>неменьшей</a:t>
            </a:r>
            <a:r>
              <a:rPr lang="ru-RU" dirty="0">
                <a:latin typeface="Bahnschrift SemiBold Condensed" panose="020B0502040204020203" pitchFamily="34" charset="0"/>
              </a:rPr>
              <a:t> степени противоправным может быть признано такое поведение лица, когда оно непосредственно наблюдает потерю вещи, имеет реальную возможность незамедлительно сообщить законному владельцу о потере и вернуть ему вещь, но тайно завладевает ею.</a:t>
            </a:r>
          </a:p>
          <a:p>
            <a:pPr marL="0" indent="0" algn="ctr">
              <a:buNone/>
            </a:pPr>
            <a:r>
              <a:rPr lang="ru-RU" dirty="0">
                <a:latin typeface="Bahnschrift SemiBold Condensed" panose="020B0502040204020203" pitchFamily="34" charset="0"/>
              </a:rPr>
              <a:t>Оспариваемые нормы предполагают, что объективную сторону хищения в виде кражи найденного имущества, заведомо принадлежащего другому лицу и не имеющего признаков брошенного, образует единое сложное деяние, состоящее из завладения обнаруженной чужой вещью, сопряженного с ее сокрытием или сокрытием источника ее получения, ее принадлежности другому лицу или ее идентифицирующих признаков, для тайного обращения ее в свою пользу, чем причиняется ущерб собственнику или иному законному владельцу этого имущества. </a:t>
            </a:r>
          </a:p>
          <a:p>
            <a:pPr marL="0" indent="0" algn="ctr">
              <a:buNone/>
            </a:pPr>
            <a:r>
              <a:rPr lang="ru-RU" dirty="0">
                <a:latin typeface="Bahnschrift SemiBold Condensed" panose="020B0502040204020203" pitchFamily="34" charset="0"/>
              </a:rPr>
              <a:t>Тайное завладение с теми же целями чужой вещью, когда лицо, завладевшее ею, наблюдало ее потерю собственником или иным законным владельцем и имело реальную возможность незамедлительно проинформировать последнего о потере и вернуть ему вещь, также образует объективную сторону хищения. </a:t>
            </a:r>
          </a:p>
          <a:p>
            <a:pPr marL="0" indent="0" algn="ctr">
              <a:buNone/>
            </a:pPr>
            <a:r>
              <a:rPr lang="ru-RU" dirty="0">
                <a:latin typeface="Bahnschrift SemiBold Condensed" panose="020B0502040204020203" pitchFamily="34" charset="0"/>
              </a:rPr>
              <a:t>Само по себе невыполнение действий, предусмотренных п. 1 и 2 ст. 227 ГК, если в них не содержатся указанные признаки, не дает оснований для привлечения к ответственности за кражу.</a:t>
            </a:r>
          </a:p>
        </p:txBody>
      </p:sp>
    </p:spTree>
    <p:extLst>
      <p:ext uri="{BB962C8B-B14F-4D97-AF65-F5344CB8AC3E}">
        <p14:creationId xmlns:p14="http://schemas.microsoft.com/office/powerpoint/2010/main" val="15726074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6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7640" y="436880"/>
            <a:ext cx="10215880" cy="944880"/>
          </a:xfrm>
          <a:solidFill>
            <a:srgbClr val="E8E9EB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>
                <a:latin typeface="Bahnschrift SemiBold Condensed" panose="020B0502040204020203" pitchFamily="34" charset="0"/>
              </a:rPr>
              <a:t>Апелляционное постановление № 22-1178/2019 от 28 апреля 2019 г. по делу № 22-1178/2019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9315" y="1573540"/>
            <a:ext cx="8538845" cy="493370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18095" y="6428509"/>
            <a:ext cx="4006123" cy="338554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//sudact.ru/regular/doc/fO40jlrBkTxu/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2576265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6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7640" y="436880"/>
            <a:ext cx="10215880" cy="944880"/>
          </a:xfrm>
          <a:solidFill>
            <a:srgbClr val="E8E9EB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>
                <a:latin typeface="Bahnschrift SemiBold Condensed" panose="020B0502040204020203" pitchFamily="34" charset="0"/>
              </a:rPr>
              <a:t>Кассационное определение судебной коллегии по уголовным делам ВС РФ от 19.04.2017 № 75-УД17-2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8022" y="5990656"/>
            <a:ext cx="4006123" cy="338554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https://base.garant.ru/71676308/</a:t>
            </a:r>
            <a:endParaRPr lang="ru-RU" sz="1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2254" y="1681017"/>
            <a:ext cx="10741035" cy="430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6896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6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7640" y="436880"/>
            <a:ext cx="10215880" cy="944880"/>
          </a:xfrm>
          <a:solidFill>
            <a:srgbClr val="E8E9EB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>
                <a:latin typeface="Bahnschrift SemiBold Condensed" panose="020B0502040204020203" pitchFamily="34" charset="0"/>
              </a:rPr>
              <a:t>Кассационное постановление Третьего кассационного суда общей юрисдикции по делу 77-1916/2023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038763" y="2200855"/>
            <a:ext cx="8423564" cy="2547364"/>
          </a:xfrm>
          <a:prstGeom prst="rect">
            <a:avLst/>
          </a:prstGeom>
          <a:solidFill>
            <a:srgbClr val="E8E9EB"/>
          </a:solidFill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ru-RU" sz="2800" dirty="0">
                <a:latin typeface="Bahnschrift SemiBold Condensed" panose="020B0502040204020203" pitchFamily="34" charset="0"/>
              </a:rPr>
              <a:t>В декабре 2021 года гражданка А. находилась в гипермаркете. В одном из отделов на полу она обнаружила две купюры по 5000 рублей. Женщина подняла деньги и положила себе в кошелек, после чего покинула магазин. 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ru-RU" sz="2800" dirty="0">
                <a:latin typeface="Bahnschrift SemiBold Condensed" panose="020B0502040204020203" pitchFamily="34" charset="0"/>
              </a:rPr>
              <a:t>Позже объявился владелец денег, который обратился в магазин, а также заявил в полицию.</a:t>
            </a:r>
          </a:p>
        </p:txBody>
      </p:sp>
    </p:spTree>
    <p:extLst>
      <p:ext uri="{BB962C8B-B14F-4D97-AF65-F5344CB8AC3E}">
        <p14:creationId xmlns:p14="http://schemas.microsoft.com/office/powerpoint/2010/main" val="9964852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3960" y="2386965"/>
            <a:ext cx="10515600" cy="1325563"/>
          </a:xfrm>
          <a:solidFill>
            <a:srgbClr val="E8E9EB"/>
          </a:solidFill>
        </p:spPr>
        <p:txBody>
          <a:bodyPr>
            <a:normAutofit/>
          </a:bodyPr>
          <a:lstStyle/>
          <a:p>
            <a:pPr algn="ctr"/>
            <a:r>
              <a:rPr lang="ru-RU" sz="6000" dirty="0">
                <a:latin typeface="Bahnschrift SemiBold Condensed" panose="020B0502040204020203" pitchFamily="34" charset="0"/>
              </a:rPr>
              <a:t>Спасибо за внимание! </a:t>
            </a:r>
          </a:p>
        </p:txBody>
      </p:sp>
    </p:spTree>
    <p:extLst>
      <p:ext uri="{BB962C8B-B14F-4D97-AF65-F5344CB8AC3E}">
        <p14:creationId xmlns:p14="http://schemas.microsoft.com/office/powerpoint/2010/main" val="2229688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7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9400" y="718185"/>
            <a:ext cx="7269480" cy="4351338"/>
          </a:xfrm>
        </p:spPr>
        <p:txBody>
          <a:bodyPr/>
          <a:lstStyle/>
          <a:p>
            <a:r>
              <a:rPr lang="ru-RU" dirty="0">
                <a:latin typeface="Bahnschrift SemiBold Condensed" panose="020B0502040204020203" pitchFamily="34" charset="0"/>
              </a:rPr>
              <a:t>В соответствии с примечанием к ст. 158 Уголовного кодекса Российской Федерации под хищением понимаются совершенные с корыстной целью противоправные безвозмездное изъятие и (или) обращение чужого имущества в пользу виновного или других лиц, причинившие ущерб собственнику или иному владельцу этого имущества.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0880" y="3290570"/>
            <a:ext cx="4826000" cy="319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787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7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231" y="1185545"/>
            <a:ext cx="726948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Bahnschrift SemiBold Condensed" panose="020B0502040204020203" pitchFamily="34" charset="0"/>
              </a:rPr>
              <a:t>Характерными признаками кражи являются следующие обстоятельства: </a:t>
            </a:r>
          </a:p>
          <a:p>
            <a:r>
              <a:rPr lang="ru-RU" dirty="0">
                <a:latin typeface="Bahnschrift SemiBold Condensed" panose="020B0502040204020203" pitchFamily="34" charset="0"/>
              </a:rPr>
              <a:t>виновное лицо не имеет юридических правомочий в отношении похищаемого имущества - ни реального, ни предполагаемого права</a:t>
            </a:r>
          </a:p>
          <a:p>
            <a:r>
              <a:rPr lang="ru-RU" dirty="0">
                <a:latin typeface="Bahnschrift SemiBold Condensed" panose="020B0502040204020203" pitchFamily="34" charset="0"/>
              </a:rPr>
              <a:t>виновное лицо использует ненасильственный способ завладения чужим имуществом; </a:t>
            </a:r>
          </a:p>
          <a:p>
            <a:r>
              <a:rPr lang="ru-RU" dirty="0">
                <a:latin typeface="Bahnschrift SemiBold Condensed" panose="020B0502040204020203" pitchFamily="34" charset="0"/>
              </a:rPr>
              <a:t>виновное лицо, совершая хищение, стремится быть незамеченным, действуя тайно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65953">
            <a:off x="7924896" y="721360"/>
            <a:ext cx="3759104" cy="250920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2666" y="2893854"/>
            <a:ext cx="4127350" cy="3097036"/>
          </a:xfrm>
          <a:prstGeom prst="rect">
            <a:avLst/>
          </a:prstGeom>
          <a:noFill/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89906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1400" y="2447925"/>
            <a:ext cx="10515600" cy="1325563"/>
          </a:xfrm>
          <a:solidFill>
            <a:srgbClr val="E8E9EB"/>
          </a:solidFill>
        </p:spPr>
        <p:txBody>
          <a:bodyPr/>
          <a:lstStyle/>
          <a:p>
            <a:pPr algn="ctr"/>
            <a:r>
              <a:rPr lang="ru-RU" dirty="0">
                <a:latin typeface="Bahnschrift SemiBold Condensed" panose="020B0502040204020203" pitchFamily="34" charset="0"/>
              </a:rPr>
              <a:t>Что говорит доктрина?</a:t>
            </a:r>
          </a:p>
        </p:txBody>
      </p:sp>
    </p:spTree>
    <p:extLst>
      <p:ext uri="{BB962C8B-B14F-4D97-AF65-F5344CB8AC3E}">
        <p14:creationId xmlns:p14="http://schemas.microsoft.com/office/powerpoint/2010/main" val="130093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7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191" y="1292420"/>
            <a:ext cx="726948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Bahnschrift SemiBold Condensed" panose="020B0502040204020203" pitchFamily="34" charset="0"/>
              </a:rPr>
              <a:t>Понятие «находка» основано на случайности данного события, и вознаграждение нашедшему предполагает определенные усилия в связи с отысканием самой вещи, а также собственника. </a:t>
            </a:r>
          </a:p>
          <a:p>
            <a:pPr marL="0" indent="0">
              <a:buNone/>
            </a:pPr>
            <a:r>
              <a:rPr lang="ru-RU" dirty="0">
                <a:latin typeface="Bahnschrift SemiBold Condensed" panose="020B0502040204020203" pitchFamily="34" charset="0"/>
              </a:rPr>
              <a:t>Если вещи оставлены в номерах гостиниц, в мастерских и т.п., когда собственник известен, то они не могут быть находкой. Их возврат собственнику - обязанность соответствующих заведений. Присвоение таких вещей образовывает хищение чужого имущества (кражу).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4870" y="822959"/>
            <a:ext cx="3992649" cy="264513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9828641" y="4118722"/>
            <a:ext cx="2641773" cy="151598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7784852" y="3685846"/>
            <a:ext cx="2641771" cy="2381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517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7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7960" y="301625"/>
            <a:ext cx="7269480" cy="4351338"/>
          </a:xfrm>
        </p:spPr>
        <p:txBody>
          <a:bodyPr/>
          <a:lstStyle/>
          <a:p>
            <a:r>
              <a:rPr lang="ru-RU" dirty="0">
                <a:latin typeface="Bahnschrift SemiBold Condensed" panose="020B0502040204020203" pitchFamily="34" charset="0"/>
              </a:rPr>
              <a:t>Понятие «находка» относится к сфере гражданского права, однако гражданское право не содержит легального определения данного понятия.</a:t>
            </a:r>
          </a:p>
          <a:p>
            <a:r>
              <a:rPr lang="ru-RU" dirty="0">
                <a:latin typeface="Bahnschrift SemiBold Condensed" panose="020B0502040204020203" pitchFamily="34" charset="0"/>
              </a:rPr>
              <a:t>Согласно ст. 227 ГК РФ нашедший потерянную вещь обязан немедленно уведомить об этом лицо, потерявшее ее, или собственника вещи или кого-либо другого из известных ему лиц, имеющих право получить ее, и возвратить найденную вещь этому лицу.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2720" y="3286796"/>
            <a:ext cx="5121082" cy="3271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511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7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" y="200025"/>
            <a:ext cx="7269480" cy="4351338"/>
          </a:xfrm>
        </p:spPr>
        <p:txBody>
          <a:bodyPr/>
          <a:lstStyle/>
          <a:p>
            <a:r>
              <a:rPr lang="ru-RU" dirty="0">
                <a:latin typeface="Bahnschrift SemiBold Condensed" panose="020B0502040204020203" pitchFamily="34" charset="0"/>
              </a:rPr>
              <a:t>К признакам находки следует относить причинно-следственную связь между собственными неосмотрительными действиями собственника имущества и фактом выбывания данного имущества из обладания им; осознание нашедшим имущество лицом факта выбывания имущества из владения собственника вещи; принятие нашедшим лицом необходимых действий по розыску собственника имущества.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7983" y="2982476"/>
            <a:ext cx="5179378" cy="348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420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1560" y="870585"/>
            <a:ext cx="10317480" cy="4747896"/>
          </a:xfrm>
          <a:solidFill>
            <a:srgbClr val="E8E9EB"/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400" dirty="0">
                <a:latin typeface="Bahnschrift SemiBold Condensed" panose="020B0502040204020203" pitchFamily="34" charset="0"/>
              </a:rPr>
              <a:t>Категории имущества, не выбывшего из-под контроля собственника</a:t>
            </a:r>
          </a:p>
          <a:p>
            <a:r>
              <a:rPr lang="ru-RU" sz="2400" dirty="0">
                <a:latin typeface="Bahnschrift SemiBold Condensed" panose="020B0502040204020203" pitchFamily="34" charset="0"/>
              </a:rPr>
              <a:t>К первой категории относится имущество, которое было сознательно оставлено владельцем в известном ему месте. При этом такое место общепринято считается постоянным (временным) местом хранения вещей. Таким местом является гардероб, купе поезда, полка для багажа в транспорте, рабочее место и т.п.</a:t>
            </a:r>
          </a:p>
          <a:p>
            <a:r>
              <a:rPr lang="ru-RU" sz="2400" dirty="0">
                <a:latin typeface="Bahnschrift SemiBold Condensed" panose="020B0502040204020203" pitchFamily="34" charset="0"/>
              </a:rPr>
              <a:t>Ко второй категории вещей относятся такие, которые оставлены владельцем в известном ему, предназначенном для постоянного или временного хранения месте, однако впоследствии забытые владельцем по неосмотрительности. Несмотря на пренебрежительное отношение собственника к своей вещи или его неосмотрительности, данную вещь не следует считать утерянной, поскольку лицо способно восстановить в памяти место нахождения вещи.</a:t>
            </a:r>
          </a:p>
          <a:p>
            <a:r>
              <a:rPr lang="ru-RU" sz="2400" dirty="0">
                <a:latin typeface="Bahnschrift SemiBold Condensed" panose="020B0502040204020203" pitchFamily="34" charset="0"/>
              </a:rPr>
              <a:t>К третьей категории вещей относятся такие, которые оставлены собственником в неизвестном ему месте по рассеянности, невнимательности или в силу иных обстоятельств. Собственник осознает, что вещь забыта, однако не может восстановить физическое господство над ней в силу невозможности установления ее местонахождения.</a:t>
            </a:r>
          </a:p>
        </p:txBody>
      </p:sp>
    </p:spTree>
    <p:extLst>
      <p:ext uri="{BB962C8B-B14F-4D97-AF65-F5344CB8AC3E}">
        <p14:creationId xmlns:p14="http://schemas.microsoft.com/office/powerpoint/2010/main" val="3268067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7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520" y="230505"/>
            <a:ext cx="7269480" cy="4351338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latin typeface="Bahnschrift SemiBold Condensed" panose="020B0502040204020203" pitchFamily="34" charset="0"/>
              </a:rPr>
              <a:t>Необходимо также учитывать место обнаружения имущества виновным, характер и свойства этого имущества, условия при которых оно было найдено (обнаружено). </a:t>
            </a:r>
          </a:p>
          <a:p>
            <a:r>
              <a:rPr lang="ru-RU" dirty="0">
                <a:latin typeface="Bahnschrift SemiBold Condensed" panose="020B0502040204020203" pitchFamily="34" charset="0"/>
              </a:rPr>
              <a:t>В случаях если виновный завладел имуществом в присутствии потерпевшего или присваивает имущество, по забывчивости или по иным причинам оставленное в том или ином месте только что ушедшим собственником, то в действиях такого лица, также усматриваются признаки хищения чужого имущества. В подобных ситуациях имущество продолжает оставаться во владении потерпевшего, который, обнаружив потерю, имеет возможность отыскать свое имущество.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7983" y="2982476"/>
            <a:ext cx="5179378" cy="348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1378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1060</Words>
  <Application>Microsoft Macintosh PowerPoint</Application>
  <PresentationFormat>Широкоэкранный</PresentationFormat>
  <Paragraphs>35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Bahnschrift SemiBold Condensed</vt:lpstr>
      <vt:lpstr>Calibri</vt:lpstr>
      <vt:lpstr>Calibri Light</vt:lpstr>
      <vt:lpstr>Тема Office</vt:lpstr>
      <vt:lpstr>Разграничение «кражи» и «находки»</vt:lpstr>
      <vt:lpstr>Презентация PowerPoint</vt:lpstr>
      <vt:lpstr>Презентация PowerPoint</vt:lpstr>
      <vt:lpstr>Что говорит доктрина?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 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Разграничение «кражи» и «находки»</dc:title>
  <dc:creator>Учетная запись Майкрософт</dc:creator>
  <cp:lastModifiedBy>Microsoft Office User</cp:lastModifiedBy>
  <cp:revision>6</cp:revision>
  <dcterms:created xsi:type="dcterms:W3CDTF">2025-09-07T09:32:17Z</dcterms:created>
  <dcterms:modified xsi:type="dcterms:W3CDTF">2026-06-09T22:48:38Z</dcterms:modified>
</cp:coreProperties>
</file>